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7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6" r:id="rId37"/>
    <p:sldId id="4987" r:id="rId38"/>
    <p:sldId id="4988" r:id="rId39"/>
    <p:sldId id="4989" r:id="rId40"/>
    <p:sldId id="5007" r:id="rId41"/>
    <p:sldId id="4990" r:id="rId42"/>
    <p:sldId id="4985" r:id="rId43"/>
    <p:sldId id="4991" r:id="rId44"/>
    <p:sldId id="4992" r:id="rId45"/>
    <p:sldId id="4993" r:id="rId46"/>
    <p:sldId id="4994" r:id="rId47"/>
    <p:sldId id="4995" r:id="rId48"/>
    <p:sldId id="4996" r:id="rId49"/>
    <p:sldId id="4997" r:id="rId50"/>
    <p:sldId id="4998" r:id="rId51"/>
    <p:sldId id="5004" r:id="rId52"/>
    <p:sldId id="5005" r:id="rId53"/>
    <p:sldId id="5000" r:id="rId54"/>
    <p:sldId id="5001" r:id="rId55"/>
    <p:sldId id="5002" r:id="rId5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72" autoAdjust="0"/>
    <p:restoredTop sz="45600" autoAdjust="0"/>
  </p:normalViewPr>
  <p:slideViewPr>
    <p:cSldViewPr snapToGrid="0">
      <p:cViewPr varScale="1">
        <p:scale>
          <a:sx n="55" d="100"/>
          <a:sy n="55" d="100"/>
        </p:scale>
        <p:origin x="16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31.08.2024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bring </a:t>
            </a:r>
            <a:r>
              <a:rPr lang="de-CH" dirty="0" err="1"/>
              <a:t>everyone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here’s</a:t>
            </a:r>
            <a:r>
              <a:rPr lang="de-CH" dirty="0"/>
              <a:t> a </a:t>
            </a:r>
            <a:r>
              <a:rPr lang="de-CH" dirty="0" err="1"/>
              <a:t>short</a:t>
            </a:r>
            <a:r>
              <a:rPr lang="de-CH" dirty="0"/>
              <a:t> high-level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decoder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form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«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pluvia</a:t>
            </a:r>
            <a:r>
              <a:rPr lang="de-CH" dirty="0"/>
              <a:t>»</a:t>
            </a:r>
          </a:p>
          <a:p>
            <a:r>
              <a:rPr lang="de-CH" dirty="0"/>
              <a:t>This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«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»</a:t>
            </a:r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also </a:t>
            </a:r>
            <a:r>
              <a:rPr lang="de-CH" dirty="0" err="1"/>
              <a:t>contain</a:t>
            </a:r>
            <a:r>
              <a:rPr lang="de-CH" dirty="0"/>
              <a:t> </a:t>
            </a:r>
            <a:r>
              <a:rPr lang="de-CH" dirty="0" err="1"/>
              <a:t>additioinal</a:t>
            </a:r>
            <a:r>
              <a:rPr lang="de-CH" dirty="0"/>
              <a:t> </a:t>
            </a:r>
            <a:r>
              <a:rPr lang="de-CH" dirty="0" err="1"/>
              <a:t>instructions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like «</a:t>
            </a:r>
            <a:r>
              <a:rPr lang="de-CH" dirty="0" err="1"/>
              <a:t>answer</a:t>
            </a:r>
            <a:r>
              <a:rPr lang="de-CH" dirty="0"/>
              <a:t> in </a:t>
            </a:r>
            <a:r>
              <a:rPr lang="de-CH" dirty="0" err="1"/>
              <a:t>french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«in </a:t>
            </a:r>
            <a:r>
              <a:rPr lang="de-CH" dirty="0" err="1"/>
              <a:t>the</a:t>
            </a:r>
            <a:r>
              <a:rPr lang="de-CH" dirty="0"/>
              <a:t> style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medievial</a:t>
            </a:r>
            <a:r>
              <a:rPr lang="de-CH" dirty="0"/>
              <a:t> </a:t>
            </a:r>
            <a:r>
              <a:rPr lang="de-CH" dirty="0" err="1"/>
              <a:t>aristocrat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.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sequence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yielding</a:t>
            </a:r>
            <a:r>
              <a:rPr lang="de-CH" dirty="0"/>
              <a:t> an initial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generates</a:t>
            </a:r>
            <a:r>
              <a:rPr lang="de-CH" dirty="0"/>
              <a:t> an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.</a:t>
            </a:r>
          </a:p>
          <a:p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in </a:t>
            </a:r>
            <a:r>
              <a:rPr lang="de-CH" dirty="0" err="1"/>
              <a:t>detail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will also </a:t>
            </a:r>
            <a:r>
              <a:rPr lang="de-CH" dirty="0" err="1"/>
              <a:t>see</a:t>
            </a:r>
            <a:r>
              <a:rPr lang="de-CH" dirty="0"/>
              <a:t> in a </a:t>
            </a:r>
            <a:r>
              <a:rPr lang="de-CH" dirty="0" err="1"/>
              <a:t>minute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words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.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prcise</a:t>
            </a:r>
            <a:r>
              <a:rPr lang="de-CH" dirty="0"/>
              <a:t>: a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fragment</a:t>
            </a:r>
            <a:r>
              <a:rPr lang="de-CH" dirty="0"/>
              <a:t>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«</a:t>
            </a:r>
            <a:r>
              <a:rPr lang="de-CH" dirty="0" err="1"/>
              <a:t>swimming</a:t>
            </a:r>
            <a:r>
              <a:rPr lang="de-CH" dirty="0"/>
              <a:t>»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2 </a:t>
            </a:r>
            <a:r>
              <a:rPr lang="de-CH" dirty="0" err="1"/>
              <a:t>tokens</a:t>
            </a:r>
            <a:r>
              <a:rPr lang="de-CH" dirty="0"/>
              <a:t> «</a:t>
            </a:r>
            <a:r>
              <a:rPr lang="de-CH" dirty="0" err="1"/>
              <a:t>swim</a:t>
            </a:r>
            <a:r>
              <a:rPr lang="de-CH" dirty="0"/>
              <a:t>» and «</a:t>
            </a:r>
            <a:r>
              <a:rPr lang="de-CH" dirty="0" err="1"/>
              <a:t>ming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and </a:t>
            </a:r>
            <a:r>
              <a:rPr lang="de-CH" dirty="0" err="1"/>
              <a:t>feed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update ist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– </a:t>
            </a:r>
            <a:r>
              <a:rPr lang="de-CH" dirty="0" err="1"/>
              <a:t>using</a:t>
            </a:r>
            <a:r>
              <a:rPr lang="de-CH" dirty="0"/>
              <a:t> ist </a:t>
            </a:r>
            <a:r>
              <a:rPr lang="de-CH" dirty="0" err="1"/>
              <a:t>updated</a:t>
            </a:r>
            <a:r>
              <a:rPr lang="de-CH" dirty="0"/>
              <a:t>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– </a:t>
            </a:r>
            <a:r>
              <a:rPr lang="de-CH" dirty="0" err="1"/>
              <a:t>generates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ist </a:t>
            </a:r>
            <a:r>
              <a:rPr lang="de-CH" dirty="0" err="1"/>
              <a:t>scores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chosen</a:t>
            </a:r>
            <a:r>
              <a:rPr lang="de-CH" dirty="0"/>
              <a:t>.</a:t>
            </a:r>
          </a:p>
          <a:p>
            <a:r>
              <a:rPr lang="de-CH" dirty="0"/>
              <a:t>And so on.</a:t>
            </a:r>
          </a:p>
          <a:p>
            <a:endParaRPr lang="de-CH" dirty="0"/>
          </a:p>
          <a:p>
            <a:r>
              <a:rPr lang="de-CH" dirty="0" err="1"/>
              <a:t>Gpt</a:t>
            </a:r>
            <a:r>
              <a:rPr lang="de-CH" dirty="0"/>
              <a:t> 3 and 4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50000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an </a:t>
            </a:r>
            <a:r>
              <a:rPr lang="de-CH" dirty="0" err="1"/>
              <a:t>arbitrary</a:t>
            </a:r>
            <a:r>
              <a:rPr lang="de-CH" dirty="0"/>
              <a:t> string.</a:t>
            </a:r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finite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</a:t>
            </a:r>
            <a:r>
              <a:rPr lang="de-CH" dirty="0" err="1"/>
              <a:t>unique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and 50000.</a:t>
            </a:r>
          </a:p>
          <a:p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represent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sequence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thats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was </a:t>
            </a:r>
            <a:r>
              <a:rPr lang="de-CH" dirty="0" err="1"/>
              <a:t>converted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integers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id</a:t>
            </a:r>
            <a:r>
              <a:rPr lang="de-CH" dirty="0"/>
              <a:t> – a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1 – 50000 –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</a:t>
            </a:r>
          </a:p>
          <a:p>
            <a:r>
              <a:rPr lang="de-CH" dirty="0" err="1"/>
              <a:t>Thereby</a:t>
            </a:r>
            <a:r>
              <a:rPr lang="de-CH" dirty="0"/>
              <a:t> </a:t>
            </a:r>
            <a:r>
              <a:rPr lang="de-CH" dirty="0" err="1"/>
              <a:t>assigning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a score.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namely</a:t>
            </a:r>
            <a:r>
              <a:rPr lang="de-CH" dirty="0"/>
              <a:t> 50000.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gets</a:t>
            </a:r>
            <a:r>
              <a:rPr lang="de-CH" dirty="0"/>
              <a:t> a score </a:t>
            </a:r>
            <a:r>
              <a:rPr lang="de-CH" dirty="0" err="1"/>
              <a:t>of</a:t>
            </a:r>
            <a:r>
              <a:rPr lang="de-CH" dirty="0"/>
              <a:t> 98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4 -23.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select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prefer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high score.</a:t>
            </a:r>
          </a:p>
          <a:p>
            <a:r>
              <a:rPr lang="de-CH" dirty="0"/>
              <a:t>Thus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win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3.</a:t>
            </a:r>
          </a:p>
          <a:p>
            <a:endParaRPr lang="de-CH" dirty="0"/>
          </a:p>
          <a:p>
            <a:r>
              <a:rPr lang="de-CH" dirty="0"/>
              <a:t>More </a:t>
            </a:r>
            <a:r>
              <a:rPr lang="de-CH" dirty="0" err="1"/>
              <a:t>precisely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 </a:t>
            </a:r>
            <a:r>
              <a:rPr lang="de-CH" dirty="0" err="1"/>
              <a:t>ids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so-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softmac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.</a:t>
            </a:r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hyperparameter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modifies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.</a:t>
            </a:r>
          </a:p>
          <a:p>
            <a:r>
              <a:rPr lang="de-CH" dirty="0"/>
              <a:t>A high </a:t>
            </a:r>
            <a:r>
              <a:rPr lang="de-CH" dirty="0" err="1"/>
              <a:t>temperture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a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Thus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likelier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an «</a:t>
            </a:r>
            <a:r>
              <a:rPr lang="de-CH" dirty="0" err="1"/>
              <a:t>unexpected</a:t>
            </a:r>
            <a:r>
              <a:rPr lang="de-CH" dirty="0"/>
              <a:t>» </a:t>
            </a:r>
            <a:r>
              <a:rPr lang="de-CH" dirty="0" err="1"/>
              <a:t>or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surprising</a:t>
            </a:r>
            <a:r>
              <a:rPr lang="de-CH" dirty="0"/>
              <a:t>» </a:t>
            </a:r>
            <a:r>
              <a:rPr lang="de-CH" dirty="0" err="1"/>
              <a:t>token</a:t>
            </a:r>
            <a:r>
              <a:rPr lang="de-CH" dirty="0"/>
              <a:t>. Marketing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«</a:t>
            </a:r>
            <a:r>
              <a:rPr lang="de-CH" dirty="0" err="1"/>
              <a:t>making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creative</a:t>
            </a:r>
            <a:r>
              <a:rPr lang="de-CH" dirty="0"/>
              <a:t>».</a:t>
            </a:r>
          </a:p>
          <a:p>
            <a:r>
              <a:rPr lang="de-CH" dirty="0" err="1"/>
              <a:t>While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assigns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tokens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low</a:t>
            </a:r>
            <a:r>
              <a:rPr lang="de-CH" dirty="0"/>
              <a:t> score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lower</a:t>
            </a:r>
            <a:r>
              <a:rPr lang="de-CH" dirty="0"/>
              <a:t> score. Making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deterministic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Like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eventually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an </a:t>
            </a:r>
            <a:r>
              <a:rPr lang="de-CH" dirty="0" err="1"/>
              <a:t>eot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end-</a:t>
            </a:r>
            <a:r>
              <a:rPr lang="de-CH" dirty="0" err="1"/>
              <a:t>of</a:t>
            </a:r>
            <a:r>
              <a:rPr lang="de-CH" dirty="0"/>
              <a:t>-text </a:t>
            </a:r>
            <a:r>
              <a:rPr lang="de-CH" dirty="0" err="1"/>
              <a:t>token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tells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we</a:t>
            </a:r>
            <a:r>
              <a:rPr lang="de-CH" dirty="0"/>
              <a:t> end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answer</a:t>
            </a:r>
            <a:r>
              <a:rPr lang="de-CH" dirty="0"/>
              <a:t> «</a:t>
            </a:r>
            <a:r>
              <a:rPr lang="de-CH" dirty="0" err="1"/>
              <a:t>pluvia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latin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rainfall</a:t>
            </a:r>
            <a:r>
              <a:rPr lang="de-CH" dirty="0"/>
              <a:t>».</a:t>
            </a:r>
          </a:p>
          <a:p>
            <a:endParaRPr lang="de-CH" dirty="0"/>
          </a:p>
          <a:p>
            <a:r>
              <a:rPr lang="de-CH" dirty="0"/>
              <a:t>These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tend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large, </a:t>
            </a:r>
            <a:r>
              <a:rPr lang="de-CH" dirty="0" err="1"/>
              <a:t>typically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</a:t>
            </a:r>
            <a:r>
              <a:rPr lang="de-CH" dirty="0" err="1"/>
              <a:t>billions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a </a:t>
            </a:r>
            <a:r>
              <a:rPr lang="de-CH" dirty="0" err="1"/>
              <a:t>trillion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poses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particular</a:t>
            </a:r>
            <a:r>
              <a:rPr lang="de-CH" dirty="0"/>
              <a:t> </a:t>
            </a:r>
            <a:r>
              <a:rPr lang="de-CH" dirty="0" err="1"/>
              <a:t>challenges</a:t>
            </a:r>
            <a:r>
              <a:rPr lang="de-CH" dirty="0"/>
              <a:t> in </a:t>
            </a:r>
            <a:r>
              <a:rPr lang="de-CH" dirty="0" err="1"/>
              <a:t>bringing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dirty="0"/>
              <a:t>The </a:t>
            </a:r>
            <a:r>
              <a:rPr lang="de-CH" sz="1200" dirty="0" err="1"/>
              <a:t>main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 </a:t>
            </a:r>
            <a:r>
              <a:rPr lang="de-CH" sz="1200" dirty="0" err="1"/>
              <a:t>is</a:t>
            </a:r>
            <a:r>
              <a:rPr lang="de-CH" sz="1200" dirty="0"/>
              <a:t> </a:t>
            </a:r>
            <a:r>
              <a:rPr lang="de-CH" sz="1200" dirty="0" err="1"/>
              <a:t>that</a:t>
            </a:r>
            <a:r>
              <a:rPr lang="de-CH" sz="1200" dirty="0"/>
              <a:t> </a:t>
            </a:r>
            <a:r>
              <a:rPr lang="de-CH" sz="1200" dirty="0" err="1"/>
              <a:t>text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 </a:t>
            </a:r>
            <a:r>
              <a:rPr lang="de-CH" sz="1200" dirty="0" err="1"/>
              <a:t>maybe</a:t>
            </a:r>
            <a:r>
              <a:rPr lang="de-CH" sz="1200" dirty="0"/>
              <a:t> </a:t>
            </a:r>
            <a:r>
              <a:rPr lang="de-CH" sz="1200" dirty="0" err="1"/>
              <a:t>equivalent</a:t>
            </a:r>
            <a:r>
              <a:rPr lang="de-CH" sz="1200" dirty="0"/>
              <a:t> but not </a:t>
            </a:r>
            <a:r>
              <a:rPr lang="de-CH" sz="1200" dirty="0" err="1"/>
              <a:t>equal</a:t>
            </a:r>
            <a:r>
              <a:rPr lang="de-CH" sz="1200" dirty="0"/>
              <a:t>.</a:t>
            </a:r>
          </a:p>
          <a:p>
            <a:r>
              <a:rPr lang="de-CH" sz="1200" dirty="0"/>
              <a:t>Thus </a:t>
            </a:r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«</a:t>
            </a:r>
            <a:r>
              <a:rPr lang="de-CH" sz="1200" dirty="0" err="1"/>
              <a:t>the</a:t>
            </a:r>
            <a:r>
              <a:rPr lang="de-CH" sz="1200" dirty="0"/>
              <a:t>» </a:t>
            </a:r>
            <a:r>
              <a:rPr lang="de-CH" sz="1200" dirty="0" err="1"/>
              <a:t>correct</a:t>
            </a:r>
            <a:r>
              <a:rPr lang="de-CH" sz="1200" dirty="0"/>
              <a:t> </a:t>
            </a:r>
            <a:r>
              <a:rPr lang="de-CH" sz="1200" dirty="0" err="1"/>
              <a:t>answer</a:t>
            </a:r>
            <a:r>
              <a:rPr lang="de-CH" sz="1200" dirty="0"/>
              <a:t>.</a:t>
            </a:r>
          </a:p>
          <a:p>
            <a:endParaRPr lang="de-CH" sz="1200" dirty="0"/>
          </a:p>
          <a:p>
            <a:r>
              <a:rPr lang="de-CH" sz="1200" dirty="0" err="1"/>
              <a:t>For</a:t>
            </a:r>
            <a:r>
              <a:rPr lang="de-CH" sz="1200" dirty="0"/>
              <a:t> </a:t>
            </a:r>
            <a:r>
              <a:rPr lang="de-CH" sz="1200" dirty="0" err="1"/>
              <a:t>categorical</a:t>
            </a:r>
            <a:r>
              <a:rPr lang="de-CH" sz="1200" dirty="0"/>
              <a:t> </a:t>
            </a:r>
            <a:r>
              <a:rPr lang="de-CH" sz="1200" dirty="0" err="1"/>
              <a:t>answers</a:t>
            </a:r>
            <a:r>
              <a:rPr lang="de-CH" sz="1200" dirty="0"/>
              <a:t>,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don’t</a:t>
            </a:r>
            <a:r>
              <a:rPr lang="de-CH" sz="1200" dirty="0"/>
              <a:t> </a:t>
            </a:r>
            <a:r>
              <a:rPr lang="de-CH" sz="1200" dirty="0" err="1"/>
              <a:t>have</a:t>
            </a:r>
            <a:r>
              <a:rPr lang="de-CH" sz="1200" dirty="0"/>
              <a:t> </a:t>
            </a:r>
            <a:r>
              <a:rPr lang="de-CH" sz="1200" dirty="0" err="1"/>
              <a:t>this</a:t>
            </a:r>
            <a:r>
              <a:rPr lang="de-CH" sz="1200" dirty="0"/>
              <a:t> </a:t>
            </a:r>
            <a:r>
              <a:rPr lang="de-CH" sz="1200" dirty="0" err="1"/>
              <a:t>problem</a:t>
            </a:r>
            <a:r>
              <a:rPr lang="de-CH" sz="1200" dirty="0"/>
              <a:t>. Here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can</a:t>
            </a:r>
            <a:r>
              <a:rPr lang="de-CH" sz="1200" dirty="0"/>
              <a:t> </a:t>
            </a:r>
            <a:r>
              <a:rPr lang="de-CH" sz="1200" dirty="0" err="1"/>
              <a:t>use</a:t>
            </a:r>
            <a:r>
              <a:rPr lang="de-CH" sz="1200" dirty="0"/>
              <a:t> all </a:t>
            </a:r>
            <a:r>
              <a:rPr lang="de-CH" sz="1200" dirty="0" err="1"/>
              <a:t>the</a:t>
            </a:r>
            <a:r>
              <a:rPr lang="de-CH" sz="1200" dirty="0"/>
              <a:t> </a:t>
            </a:r>
            <a:r>
              <a:rPr lang="de-CH" sz="1200" dirty="0" err="1"/>
              <a:t>tools</a:t>
            </a:r>
            <a:r>
              <a:rPr lang="de-CH" sz="1200" dirty="0"/>
              <a:t> </a:t>
            </a:r>
            <a:r>
              <a:rPr lang="de-CH" sz="1200" dirty="0" err="1"/>
              <a:t>we</a:t>
            </a:r>
            <a:r>
              <a:rPr lang="de-CH" sz="1200" dirty="0"/>
              <a:t> </a:t>
            </a:r>
            <a:r>
              <a:rPr lang="de-CH" sz="1200" dirty="0" err="1"/>
              <a:t>used</a:t>
            </a:r>
            <a:r>
              <a:rPr lang="de-CH" sz="1200" dirty="0"/>
              <a:t> </a:t>
            </a:r>
            <a:r>
              <a:rPr lang="de-CH" sz="1200" dirty="0" err="1"/>
              <a:t>before</a:t>
            </a:r>
            <a:r>
              <a:rPr lang="de-CH" sz="1200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0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 Text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not so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speak</a:t>
            </a:r>
            <a:r>
              <a:rPr lang="de-CH" dirty="0"/>
              <a:t> </a:t>
            </a:r>
            <a:r>
              <a:rPr lang="de-CH" dirty="0" err="1"/>
              <a:t>german</a:t>
            </a:r>
            <a:r>
              <a:rPr lang="de-CH" dirty="0"/>
              <a:t>, an </a:t>
            </a:r>
            <a:r>
              <a:rPr lang="de-CH" dirty="0" err="1"/>
              <a:t>italian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semantically</a:t>
            </a:r>
            <a:r>
              <a:rPr lang="de-CH" dirty="0"/>
              <a:t>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acceptable</a:t>
            </a:r>
            <a:r>
              <a:rPr lang="de-CH" dirty="0"/>
              <a:t>.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statistical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, like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«a </a:t>
            </a:r>
            <a:r>
              <a:rPr lang="de-CH" dirty="0" err="1"/>
              <a:t>correct</a:t>
            </a:r>
            <a:r>
              <a:rPr lang="de-CH" dirty="0"/>
              <a:t>»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out </a:t>
            </a:r>
            <a:r>
              <a:rPr lang="de-CH" dirty="0" err="1"/>
              <a:t>statistics</a:t>
            </a:r>
            <a:r>
              <a:rPr lang="de-CH" dirty="0"/>
              <a:t> like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«</a:t>
            </a:r>
            <a:r>
              <a:rPr lang="de-CH" dirty="0" err="1"/>
              <a:t>correctness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«</a:t>
            </a:r>
            <a:r>
              <a:rPr lang="de-CH" dirty="0" err="1"/>
              <a:t>completeness</a:t>
            </a:r>
            <a:r>
              <a:rPr lang="de-CH" dirty="0"/>
              <a:t>»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–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truths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teams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out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. </a:t>
            </a:r>
          </a:p>
          <a:p>
            <a:r>
              <a:rPr lang="de-CH" dirty="0"/>
              <a:t>I </a:t>
            </a:r>
            <a:r>
              <a:rPr lang="de-CH" dirty="0" err="1"/>
              <a:t>often</a:t>
            </a:r>
            <a:r>
              <a:rPr lang="de-CH" dirty="0"/>
              <a:t> do </a:t>
            </a:r>
            <a:r>
              <a:rPr lang="de-CH" dirty="0" err="1"/>
              <a:t>it</a:t>
            </a:r>
            <a:r>
              <a:rPr lang="de-CH" dirty="0"/>
              <a:t> also </a:t>
            </a:r>
            <a:r>
              <a:rPr lang="de-CH" dirty="0" err="1"/>
              <a:t>myself</a:t>
            </a:r>
            <a:r>
              <a:rPr lang="de-CH" dirty="0"/>
              <a:t>. </a:t>
            </a:r>
          </a:p>
          <a:p>
            <a:r>
              <a:rPr lang="de-CH" dirty="0" err="1"/>
              <a:t>Simply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feeling</a:t>
            </a:r>
            <a:r>
              <a:rPr lang="de-CH" dirty="0"/>
              <a:t> on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.</a:t>
            </a:r>
          </a:p>
          <a:p>
            <a:r>
              <a:rPr lang="de-CH" dirty="0" err="1"/>
              <a:t>However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scale</a:t>
            </a:r>
            <a:r>
              <a:rPr lang="de-CH" dirty="0"/>
              <a:t>, and </a:t>
            </a:r>
            <a:r>
              <a:rPr lang="de-CH" dirty="0" err="1"/>
              <a:t>as</a:t>
            </a:r>
            <a:r>
              <a:rPr lang="de-CH" dirty="0"/>
              <a:t> a human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a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build</a:t>
            </a:r>
            <a:r>
              <a:rPr lang="de-CH" dirty="0"/>
              <a:t>-pipeline.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. </a:t>
            </a:r>
          </a:p>
          <a:p>
            <a:r>
              <a:rPr lang="de-CH" dirty="0" err="1"/>
              <a:t>Meaning</a:t>
            </a:r>
            <a:r>
              <a:rPr lang="de-CH" dirty="0"/>
              <a:t> send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suitable</a:t>
            </a:r>
            <a:r>
              <a:rPr lang="de-CH" dirty="0"/>
              <a:t> prompt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llm</a:t>
            </a:r>
            <a:r>
              <a:rPr lang="de-CH" dirty="0"/>
              <a:t> 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.</a:t>
            </a:r>
          </a:p>
          <a:p>
            <a:r>
              <a:rPr lang="de-CH" dirty="0"/>
              <a:t>More </a:t>
            </a:r>
            <a:r>
              <a:rPr lang="de-CH" dirty="0" err="1"/>
              <a:t>precisley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7887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Given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and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llm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prompt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asks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grading</a:t>
            </a:r>
            <a:r>
              <a:rPr lang="de-CH" dirty="0"/>
              <a:t>.</a:t>
            </a:r>
          </a:p>
          <a:p>
            <a:r>
              <a:rPr lang="de-CH" dirty="0" err="1"/>
              <a:t>Besides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prompt,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&amp;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also </a:t>
            </a:r>
            <a:r>
              <a:rPr lang="de-CH" dirty="0" err="1"/>
              <a:t>included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send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prompt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ask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json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 score </a:t>
            </a:r>
            <a:r>
              <a:rPr lang="de-CH" dirty="0" err="1"/>
              <a:t>between</a:t>
            </a:r>
            <a:r>
              <a:rPr lang="de-CH" dirty="0"/>
              <a:t> 0 and 10 and a </a:t>
            </a:r>
            <a:r>
              <a:rPr lang="de-CH" dirty="0" err="1"/>
              <a:t>reason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5C0BC-BD97-46EC-88C5-9D3D58B4C980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7809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llm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containing</a:t>
            </a:r>
            <a:r>
              <a:rPr lang="de-CH" dirty="0"/>
              <a:t> all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pages</a:t>
            </a:r>
            <a:r>
              <a:rPr lang="de-CH" dirty="0"/>
              <a:t>, </a:t>
            </a:r>
            <a:r>
              <a:rPr lang="de-CH" dirty="0" err="1"/>
              <a:t>paragraphs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match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instructions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added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pile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.</a:t>
            </a:r>
          </a:p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 care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ocr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recognition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turn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pdfs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a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sensitive </a:t>
            </a:r>
            <a:r>
              <a:rPr lang="de-CH" dirty="0" err="1"/>
              <a:t>are</a:t>
            </a:r>
            <a:r>
              <a:rPr lang="de-CH" dirty="0"/>
              <a:t> – like </a:t>
            </a:r>
            <a:r>
              <a:rPr lang="de-CH" dirty="0" err="1"/>
              <a:t>olli</a:t>
            </a:r>
            <a:r>
              <a:rPr lang="de-CH" dirty="0"/>
              <a:t> in an </a:t>
            </a:r>
            <a:r>
              <a:rPr lang="de-CH" dirty="0" err="1"/>
              <a:t>insurance</a:t>
            </a:r>
            <a:r>
              <a:rPr lang="de-CH" dirty="0"/>
              <a:t> - 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all </a:t>
            </a:r>
            <a:r>
              <a:rPr lang="de-CH" dirty="0" err="1"/>
              <a:t>person</a:t>
            </a:r>
            <a:r>
              <a:rPr lang="de-CH" dirty="0"/>
              <a:t>-</a:t>
            </a:r>
            <a:r>
              <a:rPr lang="de-CH" dirty="0" err="1"/>
              <a:t>identifying</a:t>
            </a:r>
            <a:r>
              <a:rPr lang="de-CH" dirty="0"/>
              <a:t>-information,</a:t>
            </a:r>
          </a:p>
          <a:p>
            <a:r>
              <a:rPr lang="de-CH" dirty="0"/>
              <a:t>Like </a:t>
            </a:r>
            <a:r>
              <a:rPr lang="de-CH" dirty="0" err="1"/>
              <a:t>names</a:t>
            </a:r>
            <a:r>
              <a:rPr lang="de-CH" dirty="0"/>
              <a:t>, social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, </a:t>
            </a:r>
            <a:r>
              <a:rPr lang="de-CH" dirty="0" err="1"/>
              <a:t>adresses</a:t>
            </a:r>
            <a:r>
              <a:rPr lang="de-CH" dirty="0"/>
              <a:t> and so on.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and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All in all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different </a:t>
            </a:r>
            <a:r>
              <a:rPr lang="de-CH" dirty="0" err="1"/>
              <a:t>modles</a:t>
            </a:r>
            <a:r>
              <a:rPr lang="de-CH" dirty="0"/>
              <a:t> </a:t>
            </a:r>
            <a:r>
              <a:rPr lang="de-CH" dirty="0" err="1"/>
              <a:t>collaborating</a:t>
            </a:r>
            <a:r>
              <a:rPr lang="de-CH" dirty="0"/>
              <a:t>. </a:t>
            </a:r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privacy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prem</a:t>
            </a:r>
            <a:r>
              <a:rPr lang="de-CH" dirty="0"/>
              <a:t>.</a:t>
            </a:r>
          </a:p>
          <a:p>
            <a:r>
              <a:rPr lang="de-CH" dirty="0"/>
              <a:t>Building a </a:t>
            </a:r>
            <a:r>
              <a:rPr lang="de-CH" dirty="0" err="1"/>
              <a:t>prototypical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«</a:t>
            </a:r>
            <a:r>
              <a:rPr lang="de-CH" dirty="0" err="1"/>
              <a:t>somehow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,</a:t>
            </a:r>
          </a:p>
          <a:p>
            <a:r>
              <a:rPr lang="de-CH" dirty="0"/>
              <a:t>Building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operated</a:t>
            </a:r>
            <a:r>
              <a:rPr lang="de-CH" dirty="0"/>
              <a:t> &amp; </a:t>
            </a:r>
            <a:r>
              <a:rPr lang="de-CH" dirty="0" err="1"/>
              <a:t>maintained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time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different </a:t>
            </a:r>
            <a:r>
              <a:rPr lang="de-CH" dirty="0" err="1"/>
              <a:t>story</a:t>
            </a:r>
            <a:r>
              <a:rPr lang="de-CH" dirty="0"/>
              <a:t>.</a:t>
            </a:r>
          </a:p>
          <a:p>
            <a:r>
              <a:rPr lang="de-CH" dirty="0"/>
              <a:t>Even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update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systems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regressions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at least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answers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surprisingly</a:t>
            </a:r>
            <a:r>
              <a:rPr lang="de-CH" dirty="0"/>
              <a:t> </a:t>
            </a:r>
            <a:r>
              <a:rPr lang="de-CH" dirty="0" err="1"/>
              <a:t>difficulty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01850" y="1001713"/>
            <a:ext cx="8899525" cy="5006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Since</a:t>
            </a:r>
            <a:r>
              <a:rPr lang="de-CH" dirty="0"/>
              <a:t>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belonging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strong </a:t>
            </a:r>
            <a:r>
              <a:rPr lang="de-CH" dirty="0" err="1"/>
              <a:t>impact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evaluate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, but also </a:t>
            </a:r>
            <a:r>
              <a:rPr lang="de-CH" dirty="0" err="1"/>
              <a:t>the</a:t>
            </a:r>
            <a:endParaRPr lang="de-CH" dirty="0"/>
          </a:p>
          <a:p>
            <a:r>
              <a:rPr lang="de-CH" dirty="0"/>
              <a:t>Chunks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.</a:t>
            </a:r>
          </a:p>
          <a:p>
            <a:r>
              <a:rPr lang="de-CH" dirty="0" err="1"/>
              <a:t>Hence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grounded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contained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documents</a:t>
            </a:r>
            <a:r>
              <a:rPr lang="de-CH" dirty="0"/>
              <a:t>.</a:t>
            </a:r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track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relevant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Having all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discover</a:t>
            </a:r>
            <a:r>
              <a:rPr lang="de-CH" dirty="0"/>
              <a:t>, </a:t>
            </a:r>
            <a:r>
              <a:rPr lang="de-CH" dirty="0" err="1"/>
              <a:t>why</a:t>
            </a:r>
            <a:r>
              <a:rPr lang="de-CH" dirty="0"/>
              <a:t> a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.</a:t>
            </a:r>
          </a:p>
          <a:p>
            <a:r>
              <a:rPr lang="de-CH" dirty="0" err="1"/>
              <a:t>Moreover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evaluations</a:t>
            </a:r>
            <a:r>
              <a:rPr lang="de-CH" dirty="0"/>
              <a:t> online, </a:t>
            </a:r>
            <a:r>
              <a:rPr lang="de-CH" dirty="0" err="1"/>
              <a:t>yielding</a:t>
            </a:r>
            <a:r>
              <a:rPr lang="de-CH" dirty="0"/>
              <a:t> a </a:t>
            </a:r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llms</a:t>
            </a:r>
            <a:r>
              <a:rPr lang="de-CH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101850" y="1001713"/>
            <a:ext cx="8899525" cy="500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469630" y="6342663"/>
            <a:ext cx="3757039" cy="600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7D8BCA-9B96-033F-44CF-3DAFD0F482CE}"/>
              </a:ext>
            </a:extLst>
          </p:cNvPr>
          <p:cNvGrpSpPr/>
          <p:nvPr/>
        </p:nvGrpSpPr>
        <p:grpSpPr>
          <a:xfrm>
            <a:off x="3665458" y="1788257"/>
            <a:ext cx="1016625" cy="695895"/>
            <a:chOff x="3665458" y="1788257"/>
            <a:chExt cx="1016625" cy="695895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774D972-4550-0123-44AB-7588F0423FE5}"/>
                </a:ext>
              </a:extLst>
            </p:cNvPr>
            <p:cNvSpPr/>
            <p:nvPr/>
          </p:nvSpPr>
          <p:spPr>
            <a:xfrm rot="16200000">
              <a:off x="3987683" y="1589545"/>
              <a:ext cx="408647" cy="806071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97BD-3D6A-DE4C-FFB5-CE569756A017}"/>
                </a:ext>
              </a:extLst>
            </p:cNvPr>
            <p:cNvSpPr txBox="1"/>
            <p:nvPr/>
          </p:nvSpPr>
          <p:spPr>
            <a:xfrm>
              <a:off x="3665458" y="2227607"/>
              <a:ext cx="1016625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b="1" dirty="0">
                  <a:solidFill>
                    <a:schemeClr val="bg2"/>
                  </a:solidFill>
                </a:rPr>
                <a:t>[312, 2,17,…]</a:t>
              </a:r>
              <a:endParaRPr lang="en-CH" sz="1067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569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E5D13-4E0A-5620-EA7A-CD5B6B8BCCAF}"/>
              </a:ext>
            </a:extLst>
          </p:cNvPr>
          <p:cNvSpPr txBox="1"/>
          <p:nvPr/>
        </p:nvSpPr>
        <p:spPr>
          <a:xfrm>
            <a:off x="4528457" y="4582141"/>
            <a:ext cx="2502352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Trained</a:t>
            </a:r>
            <a:r>
              <a:rPr lang="de-CH" sz="1599" dirty="0"/>
              <a:t> on </a:t>
            </a:r>
            <a:r>
              <a:rPr lang="de-CH" sz="1599" dirty="0" err="1"/>
              <a:t>huge</a:t>
            </a:r>
            <a:r>
              <a:rPr lang="de-CH" sz="1599" dirty="0"/>
              <a:t> </a:t>
            </a:r>
            <a:r>
              <a:rPr lang="de-CH" sz="1599" dirty="0" err="1"/>
              <a:t>datasets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Does</a:t>
            </a:r>
            <a:r>
              <a:rPr lang="de-CH" sz="1599" dirty="0"/>
              <a:t> not </a:t>
            </a:r>
            <a:r>
              <a:rPr lang="de-CH" sz="1599" dirty="0" err="1"/>
              <a:t>change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Same </a:t>
            </a:r>
            <a:r>
              <a:rPr lang="de-CH" sz="1599" dirty="0" err="1"/>
              <a:t>for</a:t>
            </a:r>
            <a:r>
              <a:rPr lang="de-CH" sz="1599" dirty="0"/>
              <a:t> all </a:t>
            </a:r>
            <a:r>
              <a:rPr lang="de-CH" sz="1599" dirty="0" err="1"/>
              <a:t>users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model</a:t>
            </a:r>
            <a:r>
              <a:rPr lang="de-CH" sz="1599" b="1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904C2-590C-D400-2E98-8EF810931572}"/>
              </a:ext>
            </a:extLst>
          </p:cNvPr>
          <p:cNvSpPr txBox="1"/>
          <p:nvPr/>
        </p:nvSpPr>
        <p:spPr>
          <a:xfrm>
            <a:off x="784680" y="4589130"/>
            <a:ext cx="2727991" cy="98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users</a:t>
            </a:r>
            <a:r>
              <a:rPr lang="de-CH" sz="1599" dirty="0"/>
              <a:t> </a:t>
            </a:r>
            <a:r>
              <a:rPr lang="de-CH" sz="1599" dirty="0" err="1"/>
              <a:t>goal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Unique </a:t>
            </a:r>
            <a:r>
              <a:rPr lang="de-CH" sz="1599" dirty="0" err="1"/>
              <a:t>for</a:t>
            </a:r>
            <a:r>
              <a:rPr lang="de-CH" sz="1599" dirty="0"/>
              <a:t> </a:t>
            </a:r>
            <a:r>
              <a:rPr lang="de-CH" sz="1599" dirty="0" err="1"/>
              <a:t>each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&amp; </a:t>
            </a:r>
            <a:r>
              <a:rPr lang="de-CH" sz="1599" dirty="0" err="1"/>
              <a:t>user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Contains</a:t>
            </a:r>
            <a:r>
              <a:rPr lang="de-CH" sz="1599" dirty="0"/>
              <a:t> </a:t>
            </a:r>
            <a:r>
              <a:rPr lang="de-CH" sz="1599" dirty="0" err="1"/>
              <a:t>the</a:t>
            </a:r>
            <a:r>
              <a:rPr lang="de-CH" sz="1599" dirty="0"/>
              <a:t> </a:t>
            </a:r>
            <a:r>
              <a:rPr lang="de-CH" sz="1599" dirty="0" err="1"/>
              <a:t>chat</a:t>
            </a:r>
            <a:r>
              <a:rPr lang="de-CH" sz="1599" dirty="0"/>
              <a:t> </a:t>
            </a:r>
            <a:r>
              <a:rPr lang="de-CH" sz="1599" dirty="0" err="1"/>
              <a:t>history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context</a:t>
            </a:r>
            <a:r>
              <a:rPr lang="de-CH" sz="1599" b="1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3E8C-4D19-B449-2D23-154B7F12324F}"/>
              </a:ext>
            </a:extLst>
          </p:cNvPr>
          <p:cNvSpPr txBox="1"/>
          <p:nvPr/>
        </p:nvSpPr>
        <p:spPr>
          <a:xfrm>
            <a:off x="9318173" y="4582141"/>
            <a:ext cx="2497140" cy="984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/>
              <a:t>Single «</a:t>
            </a:r>
            <a:r>
              <a:rPr lang="de-CH" sz="1599" dirty="0" err="1"/>
              <a:t>word</a:t>
            </a:r>
            <a:r>
              <a:rPr lang="de-CH" sz="1599" dirty="0"/>
              <a:t>»</a:t>
            </a:r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dirty="0" err="1"/>
              <a:t>Depends</a:t>
            </a:r>
            <a:r>
              <a:rPr lang="de-CH" sz="1599" dirty="0"/>
              <a:t> on </a:t>
            </a:r>
            <a:r>
              <a:rPr lang="de-CH" sz="1599" dirty="0" err="1"/>
              <a:t>context</a:t>
            </a:r>
            <a:r>
              <a:rPr lang="de-CH" sz="1599" dirty="0"/>
              <a:t> and </a:t>
            </a:r>
            <a:r>
              <a:rPr lang="de-CH" sz="1599" dirty="0" err="1"/>
              <a:t>model</a:t>
            </a:r>
            <a:endParaRPr lang="de-CH" sz="1599" dirty="0"/>
          </a:p>
          <a:p>
            <a:pPr marL="182375" indent="-182375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1599" b="1" dirty="0"/>
              <a:t>«</a:t>
            </a:r>
            <a:r>
              <a:rPr lang="de-CH" sz="1599" b="1" dirty="0" err="1"/>
              <a:t>the</a:t>
            </a:r>
            <a:r>
              <a:rPr lang="de-CH" sz="1599" b="1" dirty="0"/>
              <a:t> </a:t>
            </a:r>
            <a:r>
              <a:rPr lang="de-CH" sz="1599" b="1" dirty="0" err="1"/>
              <a:t>token</a:t>
            </a:r>
            <a:r>
              <a:rPr lang="de-CH" sz="1599" b="1" dirty="0"/>
              <a:t>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0153-0D1E-05DB-DBEC-F3DD65F766B3}"/>
              </a:ext>
            </a:extLst>
          </p:cNvPr>
          <p:cNvSpPr txBox="1"/>
          <p:nvPr/>
        </p:nvSpPr>
        <p:spPr>
          <a:xfrm>
            <a:off x="1313889" y="1197057"/>
            <a:ext cx="807913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 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0391B-949C-4CAA-E9DF-A8128F30281E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CC458-6C74-B5DE-FE9C-9A887CB2537E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0D37E134-2800-1F22-AA8B-F38DAA100285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586F-492A-EAE5-140F-08388A903E3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-24</a:t>
              </a:r>
            </a:p>
            <a:p>
              <a:pPr algn="ctr"/>
              <a:r>
                <a:rPr lang="de-CH" sz="800" b="1" dirty="0"/>
                <a:t>39</a:t>
              </a:r>
            </a:p>
            <a:p>
              <a:pPr algn="ctr"/>
              <a:r>
                <a:rPr lang="de-CH" sz="800" b="1" dirty="0"/>
                <a:t>-398</a:t>
              </a:r>
            </a:p>
            <a:p>
              <a:pPr algn="ctr"/>
              <a:r>
                <a:rPr lang="de-CH" sz="800" b="1" dirty="0"/>
                <a:t>91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7FA291-6F4A-1359-8FB4-0EC47FECC4E7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C8703-5709-2301-3B62-5B25D03BB920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4CA0B-AC00-B632-694D-D20FB4EF8DB9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3ECE65BD-8ED1-5518-CFDC-47394706F967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CAE7F0-1D03-7471-8247-60E571D66DFA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3.1</a:t>
              </a:r>
            </a:p>
            <a:p>
              <a:pPr algn="ctr"/>
              <a:r>
                <a:rPr lang="de-CH" sz="800" b="1" dirty="0"/>
                <a:t>14.1</a:t>
              </a:r>
            </a:p>
            <a:p>
              <a:pPr algn="ctr"/>
              <a:r>
                <a:rPr lang="de-CH" sz="800" b="1" dirty="0"/>
                <a:t>45.9</a:t>
              </a:r>
            </a:p>
            <a:p>
              <a:pPr algn="ctr"/>
              <a:r>
                <a:rPr lang="de-CH" sz="800" b="1" dirty="0"/>
                <a:t>-7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8914B-114C-F0C8-AE5B-EFF8F51DCA06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E2F0-3E5E-F2B3-CD79-8A354AFC75F1}"/>
              </a:ext>
            </a:extLst>
          </p:cNvPr>
          <p:cNvSpPr txBox="1"/>
          <p:nvPr/>
        </p:nvSpPr>
        <p:spPr>
          <a:xfrm>
            <a:off x="3665458" y="2227608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5651EA-B2D4-735E-9167-DD07B7344651}"/>
              </a:ext>
            </a:extLst>
          </p:cNvPr>
          <p:cNvGrpSpPr/>
          <p:nvPr/>
        </p:nvGrpSpPr>
        <p:grpSpPr>
          <a:xfrm>
            <a:off x="7166738" y="1374828"/>
            <a:ext cx="447495" cy="1319388"/>
            <a:chOff x="7166738" y="1374828"/>
            <a:chExt cx="447495" cy="1319388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161DC924-60D0-F49F-DD8A-72626EEF7E5A}"/>
                </a:ext>
              </a:extLst>
            </p:cNvPr>
            <p:cNvSpPr/>
            <p:nvPr/>
          </p:nvSpPr>
          <p:spPr>
            <a:xfrm>
              <a:off x="7218999" y="1387023"/>
              <a:ext cx="334946" cy="130719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69F391-B86A-50DC-95F9-767E342D9BB3}"/>
                </a:ext>
              </a:extLst>
            </p:cNvPr>
            <p:cNvSpPr txBox="1"/>
            <p:nvPr/>
          </p:nvSpPr>
          <p:spPr>
            <a:xfrm>
              <a:off x="7166738" y="1374828"/>
              <a:ext cx="447495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/>
                <a:t>2.78</a:t>
              </a:r>
            </a:p>
            <a:p>
              <a:pPr algn="ctr"/>
              <a:r>
                <a:rPr lang="de-CH" sz="800" b="1" dirty="0"/>
                <a:t>0.02</a:t>
              </a:r>
            </a:p>
            <a:p>
              <a:pPr algn="ctr"/>
              <a:r>
                <a:rPr lang="de-CH" sz="800" b="1" dirty="0"/>
                <a:t>98.7</a:t>
              </a:r>
            </a:p>
            <a:p>
              <a:pPr algn="ctr"/>
              <a:r>
                <a:rPr lang="de-CH" sz="800" b="1" dirty="0"/>
                <a:t>-23</a:t>
              </a:r>
            </a:p>
            <a:p>
              <a:pPr algn="ctr"/>
              <a:r>
                <a:rPr lang="de-CH" sz="800" b="1" dirty="0"/>
                <a:t>…</a:t>
              </a:r>
              <a:endParaRPr lang="en-CH" sz="800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5C960-20F7-2AA1-10E9-9B396B27BEEB}"/>
              </a:ext>
            </a:extLst>
          </p:cNvPr>
          <p:cNvSpPr/>
          <p:nvPr/>
        </p:nvSpPr>
        <p:spPr>
          <a:xfrm>
            <a:off x="7030809" y="846387"/>
            <a:ext cx="2695082" cy="2425805"/>
          </a:xfrm>
          <a:prstGeom prst="rect">
            <a:avLst/>
          </a:pr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Inference on GPU only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tx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</a:t>
            </a:r>
            <a:r>
              <a:rPr lang="en-US" sz="18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  <a:ea typeface="+mn-ea"/>
                <a:cs typeface="+mn-cs"/>
              </a:rPr>
              <a:t>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sz="2600" b="1" dirty="0"/>
              <a:t>Smaller Models</a:t>
            </a:r>
            <a:endParaRPr sz="26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8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800" dirty="0"/>
              <a:t>Google Gemma 2 </a:t>
            </a:r>
            <a:r>
              <a:rPr lang="pl-PL" sz="1800" dirty="0"/>
              <a:t>2.6B: https://huggingface.co/google/gemma-2-2b-it</a:t>
            </a:r>
            <a:r>
              <a:rPr lang="de-DE" sz="1800" dirty="0"/>
              <a:t> 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6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8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Quantized with </a:t>
            </a:r>
            <a:r>
              <a:rPr lang="en-US" sz="1800" dirty="0" err="1"/>
              <a:t>bitsandbytes</a:t>
            </a:r>
            <a:endParaRPr lang="en-US" sz="1800" dirty="0"/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800" dirty="0"/>
              <a:t>and 8-Bit: https://huggingface.co/docs/transformers/main/en/quantization/bitsandbytes?bnb=8-bit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204460" y="1436433"/>
            <a:ext cx="1184827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  <a:highlight>
                  <a:srgbClr val="C0C0C0"/>
                </a:highlight>
                <a:latin typeface="Source Sans Pro" panose="020B0503030403020204"/>
              </a:rPr>
              <a:t>Gibbson</a:t>
            </a:r>
            <a:endParaRPr lang="en-US" sz="2400" dirty="0">
              <a:solidFill>
                <a:schemeClr val="accent5"/>
              </a:solidFill>
              <a:highlight>
                <a:srgbClr val="C0C0C0"/>
              </a:highlight>
              <a:latin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 dirty="0"/>
              <a:t>Running LLMs on prem</a:t>
            </a:r>
            <a:endParaRPr sz="656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lang="en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sz="1800" dirty="0"/>
              <a:t>  </a:t>
            </a:r>
            <a:endParaRPr sz="1800" dirty="0"/>
          </a:p>
          <a:p>
            <a:pPr indent="-445758">
              <a:buSzPct val="100000"/>
            </a:pPr>
            <a:r>
              <a:rPr lang="en" sz="1800" dirty="0"/>
              <a:t>Sparse Mixture of Experts (SMoE) Mixtral 8x7B: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 dirty="0"/>
              <a:t>Even better context length: 128k</a:t>
            </a:r>
            <a:endParaRPr dirty="0"/>
          </a:p>
          <a:p>
            <a:pPr indent="-445758">
              <a:buSzPct val="100000"/>
            </a:pPr>
            <a:r>
              <a:rPr lang="en" dirty="0"/>
              <a:t>Supported languages: English, German, French, Italian, Portuguese, Hindi, Spanish, and Thai.</a:t>
            </a:r>
            <a:endParaRPr dirty="0"/>
          </a:p>
          <a:p>
            <a:pPr indent="-445758">
              <a:buSzPct val="100000"/>
            </a:pPr>
            <a:r>
              <a:rPr lang="en" dirty="0"/>
              <a:t>Significantly better scores in European languages than 8B version</a:t>
            </a:r>
            <a:endParaRPr dirty="0"/>
          </a:p>
          <a:p>
            <a:pPr indent="-445758">
              <a:buSzPct val="80629"/>
            </a:pPr>
            <a:r>
              <a:rPr lang="en" dirty="0"/>
              <a:t>Compared to </a:t>
            </a:r>
            <a:r>
              <a:rPr lang="en" sz="2443" dirty="0"/>
              <a:t>Mixtral 8x7B</a:t>
            </a:r>
            <a:endParaRPr sz="2976" dirty="0"/>
          </a:p>
          <a:p>
            <a:pPr lvl="1" indent="-414432">
              <a:buSzPct val="77777"/>
            </a:pPr>
            <a:r>
              <a:rPr lang="en" sz="2400" dirty="0"/>
              <a:t>significantly better scores all over</a:t>
            </a:r>
            <a:endParaRPr dirty="0"/>
          </a:p>
          <a:p>
            <a:pPr lvl="1" indent="-414432">
              <a:buSzPct val="77777"/>
            </a:pPr>
            <a:r>
              <a:rPr lang="en" sz="2400" dirty="0"/>
              <a:t>Needs more memory and compute</a:t>
            </a:r>
            <a:endParaRPr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endParaRPr lang="en" sz="1800" b="1" dirty="0"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sz="1800" b="1" dirty="0"/>
              <a:t>Reference</a:t>
            </a:r>
            <a:endParaRPr sz="1800"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 sz="1800" dirty="0"/>
              <a:t> </a:t>
            </a:r>
            <a:endParaRPr sz="1800" dirty="0"/>
          </a:p>
          <a:p>
            <a:pPr indent="-445758">
              <a:buSzPct val="100000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07" y="1637550"/>
            <a:ext cx="11360800" cy="4446400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Batching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requests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Automatic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usage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of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existing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hardware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Optimization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Distribute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model</a:t>
            </a:r>
            <a:r>
              <a:rPr lang="de-CH" sz="1800" dirty="0">
                <a:latin typeface="Source Sans Pro" panose="020B0503030403020204"/>
              </a:rPr>
              <a:t> </a:t>
            </a:r>
            <a:r>
              <a:rPr lang="de-CH" sz="1800" dirty="0" err="1">
                <a:latin typeface="Source Sans Pro" panose="020B0503030403020204"/>
              </a:rPr>
              <a:t>over</a:t>
            </a:r>
            <a:r>
              <a:rPr lang="de-CH" sz="1800" dirty="0">
                <a:latin typeface="Source Sans Pro" panose="020B0503030403020204"/>
              </a:rPr>
              <a:t> multiple GPUs (Tensor </a:t>
            </a:r>
            <a:r>
              <a:rPr lang="de-CH" sz="1800" dirty="0" err="1">
                <a:latin typeface="Source Sans Pro" panose="020B0503030403020204"/>
              </a:rPr>
              <a:t>parallelism</a:t>
            </a:r>
            <a:r>
              <a:rPr lang="de-CH" sz="1800" dirty="0">
                <a:latin typeface="Source Sans Pro" panose="020B0503030403020204"/>
              </a:rPr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>
              <a:solidFill>
                <a:srgbClr val="212121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6778148" y="1595572"/>
            <a:ext cx="5199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1600" dirty="0"/>
              <a:t>Pluvia </a:t>
            </a:r>
            <a:r>
              <a:rPr lang="de-CH" sz="1600" dirty="0" err="1"/>
              <a:t>is</a:t>
            </a:r>
            <a:r>
              <a:rPr lang="de-CH" sz="1600" dirty="0"/>
              <a:t> a </a:t>
            </a:r>
            <a:r>
              <a:rPr lang="en-US" sz="1600" dirty="0" err="1"/>
              <a:t>latin</a:t>
            </a:r>
            <a:r>
              <a:rPr lang="en-US" sz="1600" dirty="0"/>
              <a:t> word meaning rainfall.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latin</a:t>
            </a:r>
            <a:r>
              <a:rPr lang="en-US" sz="1600" dirty="0"/>
              <a:t> word for rainfall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Pluvia è una parola latina che significa pioggia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….</a:t>
            </a: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3C688-0F22-0D5C-0046-AECAAD8694F5}"/>
              </a:ext>
            </a:extLst>
          </p:cNvPr>
          <p:cNvSpPr txBox="1"/>
          <p:nvPr/>
        </p:nvSpPr>
        <p:spPr>
          <a:xfrm>
            <a:off x="6778149" y="3009950"/>
            <a:ext cx="4607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=&gt;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=&gt;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dirty="0">
                <a:solidFill>
                  <a:schemeClr val="accent5"/>
                </a:solidFill>
                <a:latin typeface="Source Sans Pro" panose="020B0503030403020204"/>
              </a:rPr>
              <a:t> an </a:t>
            </a:r>
            <a:r>
              <a:rPr lang="de-CH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DC0C47D-3706-950F-F877-C210539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A27D7-0FDA-B77E-C696-CD5288B4A6EC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19BF38-AB6E-5617-DE2F-6BEDC7AA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1053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A66A38-AB7F-4CAF-FBF4-F1E6C23C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5456484" y="3243397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10533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0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0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0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199830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E068F4-958D-B5AF-5CB1-E43CF65E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7" y="4733959"/>
            <a:ext cx="1041944" cy="10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19AF19-4113-BD46-DE25-7914C42B7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918233" y="2710071"/>
            <a:ext cx="1083596" cy="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 you dislike writing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G-</a:t>
            </a:r>
            <a:r>
              <a:rPr lang="de-CH" dirty="0" err="1"/>
              <a:t>Eval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4619649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de-CH" sz="1800" dirty="0"/>
          </a:p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2,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06324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/>
              <a:t>G-</a:t>
            </a: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an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outline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of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/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/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Evaluate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prompt </a:t>
            </a: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step</a:t>
            </a:r>
            <a:r>
              <a:rPr lang="de-CH" sz="1800" dirty="0"/>
              <a:t> 2</a:t>
            </a:r>
            <a:endParaRPr lang="en-CH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72E97-8371-6DDA-DB44-B3AB920DAC59}"/>
              </a:ext>
            </a:extLst>
          </p:cNvPr>
          <p:cNvSpPr txBox="1"/>
          <p:nvPr/>
        </p:nvSpPr>
        <p:spPr>
          <a:xfrm>
            <a:off x="8602060" y="6274075"/>
            <a:ext cx="343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https://arxiv.org/abs/2303.16634</a:t>
            </a:r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4A29A8-1F86-2FBA-A452-2EFA73E17879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870299-03DB-882B-D770-E0CE8BB61B37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148C4-E16C-8E46-7F28-1D4B7FFA991D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329B8E-7DF7-7658-62B2-7C6B398F0CA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Architecture: Evaluation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E9F47-11A1-E27B-8C4E-485845760082}"/>
              </a:ext>
            </a:extLst>
          </p:cNvPr>
          <p:cNvSpPr txBox="1"/>
          <p:nvPr/>
        </p:nvSpPr>
        <p:spPr>
          <a:xfrm>
            <a:off x="3976078" y="637379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Faithfulness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9B486-02CA-8CEB-4AAB-A10DEA6287C3}"/>
              </a:ext>
            </a:extLst>
          </p:cNvPr>
          <p:cNvSpPr txBox="1"/>
          <p:nvPr/>
        </p:nvSpPr>
        <p:spPr>
          <a:xfrm>
            <a:off x="1272499" y="3489254"/>
            <a:ext cx="146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 err="1"/>
              <a:t>Answer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de-CH" sz="1200" dirty="0"/>
          </a:p>
          <a:p>
            <a:pPr algn="r"/>
            <a:r>
              <a:rPr lang="de-CH" sz="1200" dirty="0" err="1"/>
              <a:t>Conciseness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5FD94-F54A-9094-4381-2E831809FD28}"/>
              </a:ext>
            </a:extLst>
          </p:cNvPr>
          <p:cNvSpPr txBox="1"/>
          <p:nvPr/>
        </p:nvSpPr>
        <p:spPr>
          <a:xfrm>
            <a:off x="6136478" y="3689017"/>
            <a:ext cx="1683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dirty="0" err="1"/>
              <a:t>Contextual</a:t>
            </a:r>
            <a:r>
              <a:rPr lang="de-CH" sz="1200" dirty="0"/>
              <a:t> </a:t>
            </a:r>
            <a:r>
              <a:rPr lang="de-CH" sz="1200" dirty="0" err="1"/>
              <a:t>Relevance</a:t>
            </a:r>
            <a:endParaRPr lang="en-CH" sz="12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9F8C713-67B3-DF1E-85D5-4848D4F9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6736879" y="3118502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08E4C41-F6D9-1762-BD64-2400F5EE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4303115" y="5773171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96EAAC6-0F49-E11C-9C66-3EC276742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b="25804"/>
          <a:stretch/>
        </p:blipFill>
        <p:spPr bwMode="auto">
          <a:xfrm>
            <a:off x="1886955" y="2938667"/>
            <a:ext cx="566308" cy="5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https://www.evidentlyai.com/</a:t>
            </a:r>
          </a:p>
          <a:p>
            <a:r>
              <a:rPr lang="de-CH" dirty="0"/>
              <a:t>Ares	https://ares-ai.vercel.app/</a:t>
            </a:r>
          </a:p>
          <a:p>
            <a:r>
              <a:rPr lang="de-CH" dirty="0"/>
              <a:t>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sz="1800" dirty="0" err="1">
                <a:latin typeface="Source Sans Pro" panose="020B0503030403020204"/>
              </a:rPr>
              <a:t>Failures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>
                <a:latin typeface="Source Sans Pro" panose="020B0503030403020204"/>
              </a:rPr>
              <a:t>Power</a:t>
            </a:r>
          </a:p>
          <a:p>
            <a:pPr lvl="1"/>
            <a:r>
              <a:rPr lang="de-CH" sz="1800" dirty="0" err="1">
                <a:latin typeface="Source Sans Pro" panose="020B0503030403020204"/>
              </a:rPr>
              <a:t>Stability</a:t>
            </a:r>
            <a:endParaRPr lang="de-CH" sz="1800" dirty="0">
              <a:latin typeface="Source Sans Pro" panose="020B0503030403020204"/>
            </a:endParaRPr>
          </a:p>
          <a:p>
            <a:pPr lvl="1"/>
            <a:r>
              <a:rPr lang="de-CH" sz="1800" dirty="0" err="1">
                <a:latin typeface="Source Sans Pro" panose="020B0503030403020204"/>
              </a:rPr>
              <a:t>Complexity</a:t>
            </a:r>
            <a:r>
              <a:rPr lang="de-CH" sz="1800" dirty="0">
                <a:latin typeface="Source Sans Pro" panose="020B0503030403020204"/>
              </a:rPr>
              <a:t>, Work, Troubles</a:t>
            </a:r>
            <a:endParaRPr lang="en-CH" sz="1800" dirty="0"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https://colab.research.google.com/github/DJCordhose/practical-llm/blob/main/Eval4pptx.ipynb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Encoder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understanding and interpreting input data (</a:t>
            </a:r>
            <a:r>
              <a:rPr lang="en" sz="1600" i="1" dirty="0">
                <a:latin typeface="Source Sans Pro" panose="020B0503030403020204"/>
              </a:rPr>
              <a:t>e.g. BERT</a:t>
            </a:r>
            <a:r>
              <a:rPr lang="en" sz="1600" dirty="0">
                <a:latin typeface="Source Sans Pro" panose="020B0503030403020204"/>
              </a:rPr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Embedding Models</a:t>
            </a:r>
            <a:endParaRPr sz="1600" dirty="0">
              <a:latin typeface="Source Sans Pro" panose="020B0503030403020204"/>
            </a:endParaRPr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>
                <a:latin typeface="Source Sans Pro" panose="020B0503030403020204"/>
              </a:rPr>
              <a:t>Decoder Models</a:t>
            </a:r>
            <a:r>
              <a:rPr lang="en" sz="1600" dirty="0">
                <a:latin typeface="Source Sans Pro" panose="020B0503030403020204"/>
              </a:rPr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>
                <a:latin typeface="Source Sans Pro" panose="020B0503030403020204"/>
              </a:rPr>
              <a:t>Instrumental for GPT-style Models like </a:t>
            </a:r>
            <a:r>
              <a:rPr lang="en" sz="1600" dirty="0">
                <a:solidFill>
                  <a:schemeClr val="tx2"/>
                </a:solidFill>
                <a:highlight>
                  <a:srgbClr val="808080"/>
                </a:highlight>
                <a:latin typeface="Source Sans Pro" panose="020B0503030403020204"/>
              </a:rPr>
              <a:t>Llama, Mistral or OpenAI GPT</a:t>
            </a:r>
            <a:endParaRPr sz="1600" dirty="0">
              <a:solidFill>
                <a:schemeClr val="tx2"/>
              </a:solidFill>
              <a:highlight>
                <a:srgbClr val="808080"/>
              </a:highlight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4406</Words>
  <Application>Microsoft Office PowerPoint</Application>
  <PresentationFormat>Widescreen</PresentationFormat>
  <Paragraphs>638</Paragraphs>
  <Slides>55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Evaluation on text results</vt:lpstr>
      <vt:lpstr>Evaluation on text results</vt:lpstr>
      <vt:lpstr>Evaluation on text results</vt:lpstr>
      <vt:lpstr>LLM as a judge: Idea</vt:lpstr>
      <vt:lpstr>LLM as a judge: G-Eval</vt:lpstr>
      <vt:lpstr>Demo:  Evaluation on Prem Notebook</vt:lpstr>
      <vt:lpstr>System Architecture</vt:lpstr>
      <vt:lpstr>System Architecture: Evaluation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89</cp:revision>
  <dcterms:created xsi:type="dcterms:W3CDTF">2019-10-15T07:31:09Z</dcterms:created>
  <dcterms:modified xsi:type="dcterms:W3CDTF">2024-08-31T16:09:53Z</dcterms:modified>
</cp:coreProperties>
</file>